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311" r:id="rId3"/>
    <p:sldId id="317" r:id="rId4"/>
    <p:sldId id="322" r:id="rId5"/>
    <p:sldId id="257" r:id="rId6"/>
    <p:sldId id="312" r:id="rId7"/>
    <p:sldId id="260" r:id="rId8"/>
    <p:sldId id="261" r:id="rId9"/>
    <p:sldId id="313" r:id="rId10"/>
    <p:sldId id="264" r:id="rId11"/>
    <p:sldId id="262" r:id="rId12"/>
    <p:sldId id="268" r:id="rId13"/>
    <p:sldId id="270" r:id="rId14"/>
    <p:sldId id="323" r:id="rId15"/>
    <p:sldId id="282" r:id="rId16"/>
    <p:sldId id="318" r:id="rId17"/>
    <p:sldId id="285" r:id="rId18"/>
    <p:sldId id="286" r:id="rId19"/>
    <p:sldId id="287" r:id="rId20"/>
    <p:sldId id="288" r:id="rId21"/>
    <p:sldId id="299" r:id="rId22"/>
    <p:sldId id="319" r:id="rId23"/>
    <p:sldId id="326" r:id="rId24"/>
  </p:sldIdLst>
  <p:sldSz cx="9144000" cy="5143500" type="screen16x9"/>
  <p:notesSz cx="6858000" cy="9144000"/>
  <p:custDataLst>
    <p:tags r:id="rId26"/>
  </p:custDataLst>
  <p:defaultTextStyle>
    <a:lvl1pPr algn="ctr" defTabSz="410751">
      <a:defRPr sz="2500">
        <a:latin typeface="+mn-lt"/>
        <a:ea typeface="+mn-ea"/>
        <a:cs typeface="+mn-cs"/>
        <a:sym typeface="Helvetica Light"/>
      </a:defRPr>
    </a:lvl1pPr>
    <a:lvl2pPr indent="160729" algn="ctr" defTabSz="410751">
      <a:defRPr sz="2500">
        <a:latin typeface="+mn-lt"/>
        <a:ea typeface="+mn-ea"/>
        <a:cs typeface="+mn-cs"/>
        <a:sym typeface="Helvetica Light"/>
      </a:defRPr>
    </a:lvl2pPr>
    <a:lvl3pPr indent="321457" algn="ctr" defTabSz="410751">
      <a:defRPr sz="2500">
        <a:latin typeface="+mn-lt"/>
        <a:ea typeface="+mn-ea"/>
        <a:cs typeface="+mn-cs"/>
        <a:sym typeface="Helvetica Light"/>
      </a:defRPr>
    </a:lvl3pPr>
    <a:lvl4pPr indent="482186" algn="ctr" defTabSz="410751">
      <a:defRPr sz="2500">
        <a:latin typeface="+mn-lt"/>
        <a:ea typeface="+mn-ea"/>
        <a:cs typeface="+mn-cs"/>
        <a:sym typeface="Helvetica Light"/>
      </a:defRPr>
    </a:lvl4pPr>
    <a:lvl5pPr indent="642915" algn="ctr" defTabSz="410751">
      <a:defRPr sz="2500">
        <a:latin typeface="+mn-lt"/>
        <a:ea typeface="+mn-ea"/>
        <a:cs typeface="+mn-cs"/>
        <a:sym typeface="Helvetica Light"/>
      </a:defRPr>
    </a:lvl5pPr>
    <a:lvl6pPr indent="803643" algn="ctr" defTabSz="410751">
      <a:defRPr sz="2500">
        <a:latin typeface="+mn-lt"/>
        <a:ea typeface="+mn-ea"/>
        <a:cs typeface="+mn-cs"/>
        <a:sym typeface="Helvetica Light"/>
      </a:defRPr>
    </a:lvl6pPr>
    <a:lvl7pPr indent="964372" algn="ctr" defTabSz="410751">
      <a:defRPr sz="2500">
        <a:latin typeface="+mn-lt"/>
        <a:ea typeface="+mn-ea"/>
        <a:cs typeface="+mn-cs"/>
        <a:sym typeface="Helvetica Light"/>
      </a:defRPr>
    </a:lvl7pPr>
    <a:lvl8pPr indent="1125101" algn="ctr" defTabSz="410751">
      <a:defRPr sz="2500">
        <a:latin typeface="+mn-lt"/>
        <a:ea typeface="+mn-ea"/>
        <a:cs typeface="+mn-cs"/>
        <a:sym typeface="Helvetica Light"/>
      </a:defRPr>
    </a:lvl8pPr>
    <a:lvl9pPr indent="1285829" algn="ctr" defTabSz="410751">
      <a:defRPr sz="25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C0D4"/>
    <a:srgbClr val="5FBBC6"/>
    <a:srgbClr val="5FBBCD"/>
    <a:srgbClr val="74CED2"/>
    <a:srgbClr val="73C3D3"/>
    <a:srgbClr val="A6DFE2"/>
    <a:srgbClr val="0099CC"/>
    <a:srgbClr val="00CCFF"/>
    <a:srgbClr val="33CC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074" y="-6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1415225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1pPr>
    <a:lvl2pPr indent="160729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2pPr>
    <a:lvl3pPr indent="321457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3pPr>
    <a:lvl4pPr indent="482186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4pPr>
    <a:lvl5pPr indent="642915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5pPr>
    <a:lvl6pPr indent="803643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6pPr>
    <a:lvl7pPr indent="964372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7pPr>
    <a:lvl8pPr indent="1125101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8pPr>
    <a:lvl9pPr indent="1285829" defTabSz="321457">
      <a:lnSpc>
        <a:spcPct val="117999"/>
      </a:lnSpc>
      <a:defRPr sz="15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70" y="863948"/>
            <a:ext cx="7358063" cy="174128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70" y="2652117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EAC58B1-61A4-4B46-963A-9480DBECDAA7}" type="datetimeFigureOut">
              <a:rPr lang="en-US" smtClean="0"/>
              <a:t>8/31/2017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4A653C4-19B2-C744-BB38-F916AA420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7" y="334863"/>
            <a:ext cx="3750469" cy="210294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7" y="2511475"/>
            <a:ext cx="3750469" cy="216321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7" y="1372940"/>
            <a:ext cx="3750469" cy="3315146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8" y="669727"/>
            <a:ext cx="7804547" cy="380404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8" y="234405"/>
            <a:ext cx="7804547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8" y="1372940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algn="ctr" defTabSz="410751">
        <a:defRPr sz="5600"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00"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00"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00"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00"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00"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00"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00"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00"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500"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5" name="Picture 4" descr="Sappi_Neuroscience_Fo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4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7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4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1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9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aptic_16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Soft Backgroun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/>
          <a:stretch/>
        </p:blipFill>
        <p:spPr>
          <a:xfrm>
            <a:off x="739781" y="356678"/>
            <a:ext cx="7723162" cy="4258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9446" y="2075180"/>
            <a:ext cx="494526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David" panose="020E0502060401010101" pitchFamily="34" charset="-79"/>
                <a:cs typeface="David" panose="020E0502060401010101" pitchFamily="34" charset="-79"/>
                <a:sym typeface="Helvetica Light"/>
              </a:rPr>
              <a:t>Endowment Effect &amp; Valuation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David" panose="020E0502060401010101" pitchFamily="34" charset="-79"/>
              <a:cs typeface="David" panose="020E0502060401010101" pitchFamily="34" charset="-79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99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44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3" name="Picture 2" descr="Sappi_Neuroscience_Fore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  <a:solidFill>
            <a:srgbClr val="0099CC"/>
          </a:solidFill>
        </p:spPr>
      </p:pic>
      <p:sp>
        <p:nvSpPr>
          <p:cNvPr id="5" name="Rectangle 4"/>
          <p:cNvSpPr/>
          <p:nvPr/>
        </p:nvSpPr>
        <p:spPr>
          <a:xfrm>
            <a:off x="0" y="454981"/>
            <a:ext cx="9144000" cy="410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050" b="1" dirty="0">
              <a:solidFill>
                <a:schemeClr val="tx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Riepl’s Law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New, further developed types of media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never replace the existing modes of media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and their usage patterns.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Instead, a convergence takes place in their field,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leading to a different way and field of use for these older forms.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old doesn’t necessarily die out.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 some instances, the old methods are absorbed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or recycled into a new form.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 others cases, those methods are refined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and distilled down to their essence</a:t>
            </a:r>
            <a:r>
              <a:rPr lang="en-US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00" dirty="0">
              <a:solidFill>
                <a:schemeClr val="tx1">
                  <a:lumMod val="50000"/>
                  <a:lumOff val="50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 1913, Wolfgang Riepl, chief editor Nuremburg Daily</a:t>
            </a:r>
          </a:p>
        </p:txBody>
      </p:sp>
    </p:spTree>
    <p:extLst>
      <p:ext uri="{BB962C8B-B14F-4D97-AF65-F5344CB8AC3E}">
        <p14:creationId xmlns:p14="http://schemas.microsoft.com/office/powerpoint/2010/main" val="1004852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2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39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3" name="Picture 2" descr="Sappi_Neuroscience_Fore2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31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36" y="0"/>
            <a:ext cx="9161104" cy="5153121"/>
          </a:xfrm>
          <a:prstGeom prst="rect">
            <a:avLst/>
          </a:prstGeom>
        </p:spPr>
      </p:pic>
      <p:pic>
        <p:nvPicPr>
          <p:cNvPr id="3" name="Picture 2" descr="Sappi_Neuroscience_Fore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4" y="400050"/>
            <a:ext cx="7772400" cy="43388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38868" y="726915"/>
            <a:ext cx="2587930" cy="3738213"/>
            <a:chOff x="3506848" y="1784396"/>
            <a:chExt cx="2587930" cy="4192377"/>
          </a:xfrm>
        </p:grpSpPr>
        <p:sp>
          <p:nvSpPr>
            <p:cNvPr id="7" name="TextBox 6"/>
            <p:cNvSpPr txBox="1"/>
            <p:nvPr/>
          </p:nvSpPr>
          <p:spPr>
            <a:xfrm>
              <a:off x="3934392" y="5607441"/>
              <a:ext cx="1712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Print &amp; (2013)</a:t>
              </a:r>
            </a:p>
          </p:txBody>
        </p:sp>
        <p:pic>
          <p:nvPicPr>
            <p:cNvPr id="8" name="Picture 7" descr="Sappi_Print_And_Page_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6848" y="1784396"/>
              <a:ext cx="2587930" cy="3623102"/>
            </a:xfrm>
            <a:prstGeom prst="rect">
              <a:avLst/>
            </a:prstGeom>
            <a:ln>
              <a:noFill/>
            </a:ln>
            <a:effectLst>
              <a:outerShdw blurRad="254000" dist="63500" dir="2700000" algn="tl" rotWithShape="0">
                <a:srgbClr val="333333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72422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5" name="Picture 4" descr="Sappi_Neuroscience_Fore2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5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3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71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3" name="Picture 2" descr="Sappi_Neuroscience_Fore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  <a:solidFill>
            <a:srgbClr val="0099CC"/>
          </a:solidFill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2317" y="2246672"/>
            <a:ext cx="7403431" cy="615553"/>
          </a:xfrm>
          <a:prstGeom prst="rect">
            <a:avLst/>
          </a:prstGeom>
          <a:solidFill>
            <a:srgbClr val="88C0D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000" b="1" dirty="0">
              <a:solidFill>
                <a:schemeClr val="tx1"/>
              </a:solidFill>
              <a:latin typeface="Modern No. 20" panose="02070704070505020303" pitchFamily="18" charset="0"/>
              <a:cs typeface="Arial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999999"/>
              </a:solidFill>
              <a:latin typeface="Modern No. 20" panose="02070704070505020303" pitchFamily="18" charset="0"/>
              <a:cs typeface="Arial" charset="0"/>
            </a:endParaRPr>
          </a:p>
        </p:txBody>
      </p:sp>
      <p:pic>
        <p:nvPicPr>
          <p:cNvPr id="5" name="Picture 4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0" y="19431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cs typeface="Arial" pitchFamily="34" charset="0"/>
              </a:rPr>
              <a:t>Thank You!</a:t>
            </a: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426067" y="3468013"/>
            <a:ext cx="2660409" cy="871129"/>
            <a:chOff x="4682068" y="3357031"/>
            <a:chExt cx="2819400" cy="1904220"/>
          </a:xfrm>
        </p:grpSpPr>
        <p:pic>
          <p:nvPicPr>
            <p:cNvPr id="9" name="Picture 8" descr="sappi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2068" y="3357031"/>
              <a:ext cx="2438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291668" y="4420281"/>
              <a:ext cx="2209800" cy="840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9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914400" y="3943350"/>
            <a:ext cx="73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1"/>
                </a:solidFill>
                <a:latin typeface="Arial" pitchFamily="34" charset="0"/>
              </a:rPr>
              <a:t>      © </a:t>
            </a:r>
            <a:r>
              <a:rPr lang="en-US" sz="1200" b="1" dirty="0" smtClean="0">
                <a:solidFill>
                  <a:schemeClr val="accent1"/>
                </a:solidFill>
                <a:latin typeface="Arial" pitchFamily="34" charset="0"/>
              </a:rPr>
              <a:t>2015 </a:t>
            </a:r>
            <a:r>
              <a:rPr lang="en-US" sz="1200" b="1" dirty="0">
                <a:solidFill>
                  <a:schemeClr val="accent1"/>
                </a:solidFill>
                <a:latin typeface="Arial" pitchFamily="34" charset="0"/>
              </a:rPr>
              <a:t>Sappi Fine Paper North America.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8684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3" name="Picture 2" descr="Sappi_Neuroscience_Fore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  <a:solidFill>
            <a:srgbClr val="0099CC"/>
          </a:solidFill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2317" y="2246672"/>
            <a:ext cx="7403431" cy="615553"/>
          </a:xfrm>
          <a:prstGeom prst="rect">
            <a:avLst/>
          </a:prstGeom>
          <a:solidFill>
            <a:srgbClr val="88C0D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000" b="1" dirty="0">
              <a:solidFill>
                <a:schemeClr val="tx1"/>
              </a:solidFill>
              <a:latin typeface="Modern No. 20" panose="02070704070505020303" pitchFamily="18" charset="0"/>
              <a:cs typeface="Arial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999999"/>
              </a:solidFill>
              <a:latin typeface="Modern No. 20" panose="02070704070505020303" pitchFamily="18" charset="0"/>
              <a:cs typeface="Arial" charset="0"/>
            </a:endParaRPr>
          </a:p>
        </p:txBody>
      </p:sp>
      <p:pic>
        <p:nvPicPr>
          <p:cNvPr id="5" name="Picture 4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457200" y="139304"/>
            <a:ext cx="82296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mtClean="0"/>
              <a:t> </a:t>
            </a:r>
          </a:p>
        </p:txBody>
      </p:sp>
      <p:pic>
        <p:nvPicPr>
          <p:cNvPr id="13" name="Content Placeholder 3" descr="Print &amp; 03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25"/>
            <a:ext cx="9144000" cy="514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919903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aptic_16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Red Backgrou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1" y="356678"/>
            <a:ext cx="7723162" cy="4258555"/>
          </a:xfrm>
          <a:prstGeom prst="rect">
            <a:avLst/>
          </a:prstGeom>
        </p:spPr>
      </p:pic>
      <p:pic>
        <p:nvPicPr>
          <p:cNvPr id="5" name="Picture 4" descr="Sappi_Neuroscience_Fore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35" t="72904" r="27744" b="18615"/>
          <a:stretch/>
        </p:blipFill>
        <p:spPr>
          <a:xfrm>
            <a:off x="2705710" y="3850409"/>
            <a:ext cx="3886746" cy="5599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644" t="14477" r="9597" b="8307"/>
          <a:stretch/>
        </p:blipFill>
        <p:spPr>
          <a:xfrm>
            <a:off x="3238499" y="701175"/>
            <a:ext cx="2809875" cy="30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aptic_16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Sappi_Neuroscience_Fore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1" y="345871"/>
            <a:ext cx="7772400" cy="4258554"/>
          </a:xfrm>
          <a:prstGeom prst="rect">
            <a:avLst/>
          </a:prstGeom>
        </p:spPr>
      </p:pic>
      <p:pic>
        <p:nvPicPr>
          <p:cNvPr id="2" name="Picture 1" descr="Sappi Neuro Promo Photo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 b="3985"/>
          <a:stretch/>
        </p:blipFill>
        <p:spPr>
          <a:xfrm>
            <a:off x="1194341" y="616088"/>
            <a:ext cx="6901236" cy="37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46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2.jpg" descr="Sappi_Neuroscience_Background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9161105" cy="5153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Sappi_Neuroscience_Foreground3_12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9483" y="404428"/>
            <a:ext cx="7782141" cy="4344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9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2" name="Picture 1" descr="Sappi_Neuroscience_Fore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63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ppi_Neuroscience_Backgrou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104" cy="5153121"/>
          </a:xfrm>
          <a:prstGeom prst="rect">
            <a:avLst/>
          </a:prstGeom>
        </p:spPr>
      </p:pic>
      <p:pic>
        <p:nvPicPr>
          <p:cNvPr id="3" name="Picture 2" descr="Sappi_Neuroscience_Fore3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00050"/>
            <a:ext cx="7772400" cy="4338828"/>
          </a:xfrm>
          <a:prstGeom prst="rect">
            <a:avLst/>
          </a:prstGeom>
        </p:spPr>
      </p:pic>
      <p:pic>
        <p:nvPicPr>
          <p:cNvPr id="5" name="Picture 4" descr="iPhone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504"/>
          <a:stretch/>
        </p:blipFill>
        <p:spPr>
          <a:xfrm>
            <a:off x="928468" y="582033"/>
            <a:ext cx="7287064" cy="3986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5468" y="825290"/>
            <a:ext cx="12567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Layar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2422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1&quot;/&gt;&lt;/object&gt;&lt;object type=&quot;3&quot; unique_id=&quot;10005&quot;&gt;&lt;property id=&quot;20148&quot; value=&quot;5&quot;/&gt;&lt;property id=&quot;20300&quot; value=&quot;Slide 3&quot;/&gt;&lt;property id=&quot;20307&quot; value=&quot;317&quot;/&gt;&lt;/object&gt;&lt;object type=&quot;3&quot; unique_id=&quot;10006&quot;&gt;&lt;property id=&quot;20148&quot; value=&quot;5&quot;/&gt;&lt;property id=&quot;20300&quot; value=&quot;Slide 4&quot;/&gt;&lt;property id=&quot;20307&quot; value=&quot;322&quot;/&gt;&lt;/object&gt;&lt;object type=&quot;3&quot; unique_id=&quot;10007&quot;&gt;&lt;property id=&quot;20148&quot; value=&quot;5&quot;/&gt;&lt;property id=&quot;20300&quot; value=&quot;Slide 5&quot;/&gt;&lt;property id=&quot;20307&quot; value=&quot;257&quot;/&gt;&lt;/object&gt;&lt;object type=&quot;3&quot; unique_id=&quot;10008&quot;&gt;&lt;property id=&quot;20148&quot; value=&quot;5&quot;/&gt;&lt;property id=&quot;20300&quot; value=&quot;Slide 6&quot;/&gt;&lt;property id=&quot;20307&quot; value=&quot;312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323&quot;/&gt;&lt;/object&gt;&lt;object type=&quot;3&quot; unique_id=&quot;10019&quot;&gt;&lt;property id=&quot;20148&quot; value=&quot;5&quot;/&gt;&lt;property id=&quot;20300&quot; value=&quot;Slide 15&quot;/&gt;&lt;property id=&quot;20307&quot; value=&quot;282&quot;/&gt;&lt;/object&gt;&lt;object type=&quot;3&quot; unique_id=&quot;10021&quot;&gt;&lt;property id=&quot;20148&quot; value=&quot;5&quot;/&gt;&lt;property id=&quot;20300&quot; value=&quot;Slide 16&quot;/&gt;&lt;property id=&quot;20307&quot; value=&quot;318&quot;/&gt;&lt;/object&gt;&lt;object type=&quot;3&quot; unique_id=&quot;10022&quot;&gt;&lt;property id=&quot;20148&quot; value=&quot;5&quot;/&gt;&lt;property id=&quot;20300&quot; value=&quot;Slide 17&quot;/&gt;&lt;property id=&quot;20307&quot; value=&quot;285&quot;/&gt;&lt;/object&gt;&lt;object type=&quot;3&quot; unique_id=&quot;10023&quot;&gt;&lt;property id=&quot;20148&quot; value=&quot;5&quot;/&gt;&lt;property id=&quot;20300&quot; value=&quot;Slide 18&quot;/&gt;&lt;property id=&quot;20307&quot; value=&quot;286&quot;/&gt;&lt;/object&gt;&lt;object type=&quot;3&quot; unique_id=&quot;10024&quot;&gt;&lt;property id=&quot;20148&quot; value=&quot;5&quot;/&gt;&lt;property id=&quot;20300&quot; value=&quot;Slide 19&quot;/&gt;&lt;property id=&quot;20307&quot; value=&quot;287&quot;/&gt;&lt;/object&gt;&lt;object type=&quot;3&quot; unique_id=&quot;10025&quot;&gt;&lt;property id=&quot;20148&quot; value=&quot;5&quot;/&gt;&lt;property id=&quot;20300&quot; value=&quot;Slide 20&quot;/&gt;&lt;property id=&quot;20307&quot; value=&quot;288&quot;/&gt;&lt;/object&gt;&lt;object type=&quot;3&quot; unique_id=&quot;10027&quot;&gt;&lt;property id=&quot;20148&quot; value=&quot;5&quot;/&gt;&lt;property id=&quot;20300&quot; value=&quot;Slide 21&quot;/&gt;&lt;property id=&quot;20307&quot; value=&quot;299&quot;/&gt;&lt;/object&gt;&lt;object type=&quot;3&quot; unique_id=&quot;10028&quot;&gt;&lt;property id=&quot;20148&quot; value=&quot;5&quot;/&gt;&lt;property id=&quot;20300&quot; value=&quot;Slide 22&quot;/&gt;&lt;property id=&quot;20307&quot; value=&quot;319&quot;/&gt;&lt;/object&gt;&lt;object type=&quot;3&quot; unique_id=&quot;10029&quot;&gt;&lt;property id=&quot;20148&quot; value=&quot;5&quot;/&gt;&lt;property id=&quot;20300&quot; value=&quot;Slide 23 - &amp;quot; &amp;quot;&quot;/&gt;&lt;property id=&quot;20307&quot; value=&quot;326&quot;/&gt;&lt;/object&gt;&lt;/object&gt;&lt;object type=&quot;8&quot; unique_id=&quot;1005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120</Words>
  <Application>Microsoft Office PowerPoint</Application>
  <PresentationFormat>On-screen Show (16:9)</PresentationFormat>
  <Paragraphs>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David</vt:lpstr>
      <vt:lpstr>Helvetica Light</vt:lpstr>
      <vt:lpstr>Helvetica Neue</vt:lpstr>
      <vt:lpstr>Modern No. 20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Dejan, Daniel</dc:creator>
  <cp:lastModifiedBy>Chang, Leider - Washington, DC</cp:lastModifiedBy>
  <cp:revision>57</cp:revision>
  <dcterms:modified xsi:type="dcterms:W3CDTF">2017-08-31T04:59:20Z</dcterms:modified>
</cp:coreProperties>
</file>